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84" r:id="rId4"/>
    <p:sldMasterId id="2147483685" r:id="rId5"/>
    <p:sldMasterId id="214748368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y="5143500" cx="9144000"/>
  <p:notesSz cx="6858000" cy="9144000"/>
  <p:embeddedFontLst>
    <p:embeddedFont>
      <p:font typeface="Muli"/>
      <p:regular r:id="rId19"/>
      <p:bold r:id="rId20"/>
      <p:italic r:id="rId21"/>
      <p:boldItalic r:id="rId22"/>
    </p:embeddedFont>
    <p:embeddedFont>
      <p:font typeface="Proxima Nova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PT Sans Narrow"/>
      <p:regular r:id="rId31"/>
      <p:bold r:id="rId32"/>
    </p:embeddedFont>
    <p:embeddedFont>
      <p:font typeface="Oswald"/>
      <p:regular r:id="rId33"/>
      <p:bold r:id="rId34"/>
    </p:embeddedFont>
    <p:embeddedFont>
      <p:font typeface="Montserrat Thin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uli-bold.fntdata"/><Relationship Id="rId22" Type="http://schemas.openxmlformats.org/officeDocument/2006/relationships/font" Target="fonts/Muli-boldItalic.fntdata"/><Relationship Id="rId21" Type="http://schemas.openxmlformats.org/officeDocument/2006/relationships/font" Target="fonts/Muli-italic.fntdata"/><Relationship Id="rId24" Type="http://schemas.openxmlformats.org/officeDocument/2006/relationships/font" Target="fonts/ProximaNova-bold.fntdata"/><Relationship Id="rId23" Type="http://schemas.openxmlformats.org/officeDocument/2006/relationships/font" Target="fonts/ProximaNova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font" Target="fonts/ProximaNova-boldItalic.fntdata"/><Relationship Id="rId25" Type="http://schemas.openxmlformats.org/officeDocument/2006/relationships/font" Target="fonts/ProximaNova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font" Target="fonts/Lato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PTSansNarrow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4.xml"/><Relationship Id="rId33" Type="http://schemas.openxmlformats.org/officeDocument/2006/relationships/font" Target="fonts/Oswald-regular.fntdata"/><Relationship Id="rId10" Type="http://schemas.openxmlformats.org/officeDocument/2006/relationships/slide" Target="slides/slide3.xml"/><Relationship Id="rId32" Type="http://schemas.openxmlformats.org/officeDocument/2006/relationships/font" Target="fonts/PTSansNarrow-bold.fntdata"/><Relationship Id="rId13" Type="http://schemas.openxmlformats.org/officeDocument/2006/relationships/slide" Target="slides/slide6.xml"/><Relationship Id="rId35" Type="http://schemas.openxmlformats.org/officeDocument/2006/relationships/font" Target="fonts/MontserratThin-regular.fntdata"/><Relationship Id="rId12" Type="http://schemas.openxmlformats.org/officeDocument/2006/relationships/slide" Target="slides/slide5.xml"/><Relationship Id="rId34" Type="http://schemas.openxmlformats.org/officeDocument/2006/relationships/font" Target="fonts/Oswald-bold.fntdata"/><Relationship Id="rId15" Type="http://schemas.openxmlformats.org/officeDocument/2006/relationships/slide" Target="slides/slide8.xml"/><Relationship Id="rId37" Type="http://schemas.openxmlformats.org/officeDocument/2006/relationships/font" Target="fonts/MontserratThin-italic.fntdata"/><Relationship Id="rId14" Type="http://schemas.openxmlformats.org/officeDocument/2006/relationships/slide" Target="slides/slide7.xml"/><Relationship Id="rId36" Type="http://schemas.openxmlformats.org/officeDocument/2006/relationships/font" Target="fonts/MontserratThin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MontserratThin-boldItalic.fntdata"/><Relationship Id="rId19" Type="http://schemas.openxmlformats.org/officeDocument/2006/relationships/font" Target="fonts/Muli-regular.fntdata"/><Relationship Id="rId18" Type="http://schemas.openxmlformats.org/officeDocument/2006/relationships/slide" Target="slides/slide11.xml"/></Relationships>
</file>

<file path=ppt/media/image1.png>
</file>

<file path=ppt/media/image10.png>
</file>

<file path=ppt/media/image11.jpg>
</file>

<file path=ppt/media/image12.png>
</file>

<file path=ppt/media/image13.jpg>
</file>

<file path=ppt/media/image14.png>
</file>

<file path=ppt/media/image2.jpg>
</file>

<file path=ppt/media/image3.jpg>
</file>

<file path=ppt/media/image4.png>
</file>

<file path=ppt/media/image5.jpg>
</file>

<file path=ppt/media/image6.jp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kdnuggets.com/2017/01/most-popular-language-machine-learning-data-science.html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0" name="Shape 23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sng" cap="none" strike="noStrike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2"/>
              </a:rPr>
              <a:t>http://www.kdnuggets.com/2017/01/most-popular-language-machine-learning-data-science.html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Indeed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https://stackoverflow.blog/2017/09/06/incredible-growth-python/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Shape 2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Shape 2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685800" y="11261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685800" y="25352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">
  <p:cSld name="CUSTOM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 Cape Town">
  <p:cSld name="CUSTOM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-257778" y="-238945"/>
            <a:ext cx="9471137" cy="5896651"/>
            <a:chOff x="-514359" y="-105603"/>
            <a:chExt cx="9906010" cy="6167400"/>
          </a:xfrm>
        </p:grpSpPr>
        <p:pic>
          <p:nvPicPr>
            <p:cNvPr descr="home-main-928eb4213055f44db067505f7453c884addfb677af695aa5431144c885fc0202.jpg" id="64" name="Shape 6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514350" y="-105550"/>
              <a:ext cx="9906001" cy="6167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Shape 65"/>
            <p:cNvSpPr/>
            <p:nvPr/>
          </p:nvSpPr>
          <p:spPr>
            <a:xfrm>
              <a:off x="-514359" y="-105603"/>
              <a:ext cx="9906000" cy="6167400"/>
            </a:xfrm>
            <a:prstGeom prst="rect">
              <a:avLst/>
            </a:prstGeom>
            <a:solidFill>
              <a:srgbClr val="000000">
                <a:alpha val="31150"/>
              </a:srgbClr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 Lisbon">
  <p:cSld name="CUSTOM_2_1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Shape 68"/>
          <p:cNvPicPr preferRelativeResize="0"/>
          <p:nvPr/>
        </p:nvPicPr>
        <p:blipFill rotWithShape="1">
          <a:blip r:embed="rId2">
            <a:alphaModFix/>
          </a:blip>
          <a:srcRect b="3305" l="0" r="0" t="3305"/>
          <a:stretch/>
        </p:blipFill>
        <p:spPr>
          <a:xfrm>
            <a:off x="-257769" y="-238894"/>
            <a:ext cx="9471129" cy="5896556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Shape 69"/>
          <p:cNvSpPr/>
          <p:nvPr/>
        </p:nvSpPr>
        <p:spPr>
          <a:xfrm>
            <a:off x="-257715" y="-239020"/>
            <a:ext cx="9471000" cy="5896800"/>
          </a:xfrm>
          <a:prstGeom prst="rect">
            <a:avLst/>
          </a:prstGeom>
          <a:solidFill>
            <a:srgbClr val="000000">
              <a:alpha val="45770"/>
            </a:srgbClr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Shape 70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 Lisbon - Berlin">
  <p:cSld name="CUSTOM_2_1_1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/>
          <p:cNvPicPr preferRelativeResize="0"/>
          <p:nvPr/>
        </p:nvPicPr>
        <p:blipFill rotWithShape="1">
          <a:blip r:embed="rId2">
            <a:alphaModFix/>
          </a:blip>
          <a:srcRect b="3314" l="0" r="0" t="3323"/>
          <a:stretch/>
        </p:blipFill>
        <p:spPr>
          <a:xfrm>
            <a:off x="-257769" y="-238894"/>
            <a:ext cx="9471128" cy="5896557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/>
          <p:nvPr/>
        </p:nvSpPr>
        <p:spPr>
          <a:xfrm>
            <a:off x="-257703" y="-228595"/>
            <a:ext cx="9471000" cy="5896800"/>
          </a:xfrm>
          <a:prstGeom prst="rect">
            <a:avLst/>
          </a:prstGeom>
          <a:solidFill>
            <a:srgbClr val="000000">
              <a:alpha val="45770"/>
            </a:srgbClr>
          </a:solidFill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Shape 74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s" type="tx">
  <p:cSld name="TITLE_AND_BOD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/>
          <p:nvPr>
            <p:ph type="title"/>
          </p:nvPr>
        </p:nvSpPr>
        <p:spPr>
          <a:xfrm>
            <a:off x="457200" y="34290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Content">
  <p:cSld name="TITLE_AND_BODY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57200" y="9833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0" name="Shape 80"/>
          <p:cNvSpPr txBox="1"/>
          <p:nvPr>
            <p:ph idx="2" type="ctrTitle"/>
          </p:nvPr>
        </p:nvSpPr>
        <p:spPr>
          <a:xfrm>
            <a:off x="685800" y="2192975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CUSTOM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31F8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83" name="Shape 83"/>
          <p:cNvCxnSpPr/>
          <p:nvPr/>
        </p:nvCxnSpPr>
        <p:spPr>
          <a:xfrm flipH="1" rot="10800000">
            <a:off x="956850" y="2560225"/>
            <a:ext cx="7230300" cy="6000"/>
          </a:xfrm>
          <a:prstGeom prst="straightConnector1">
            <a:avLst/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4" name="Shape 84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5" name="Shape 85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457200" y="373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 txBox="1"/>
          <p:nvPr>
            <p:ph type="ctrTitle"/>
          </p:nvPr>
        </p:nvSpPr>
        <p:spPr>
          <a:xfrm>
            <a:off x="685800" y="11261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98" name="Shape 98"/>
          <p:cNvSpPr txBox="1"/>
          <p:nvPr>
            <p:ph idx="1" type="subTitle"/>
          </p:nvPr>
        </p:nvSpPr>
        <p:spPr>
          <a:xfrm>
            <a:off x="685800" y="25352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">
  <p:cSld name="CUSTOM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">
  <p:cSld name="CUSTOM_2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4" name="Shape 104"/>
          <p:cNvGrpSpPr/>
          <p:nvPr/>
        </p:nvGrpSpPr>
        <p:grpSpPr>
          <a:xfrm>
            <a:off x="-257778" y="-238945"/>
            <a:ext cx="9471137" cy="5896651"/>
            <a:chOff x="-514359" y="-105603"/>
            <a:chExt cx="9906010" cy="6167400"/>
          </a:xfrm>
        </p:grpSpPr>
        <p:pic>
          <p:nvPicPr>
            <p:cNvPr descr="home-main-928eb4213055f44db067505f7453c884addfb677af695aa5431144c885fc0202.jpg" id="105" name="Shape 10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514350" y="-105550"/>
              <a:ext cx="9906001" cy="6167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6" name="Shape 106"/>
            <p:cNvSpPr/>
            <p:nvPr/>
          </p:nvSpPr>
          <p:spPr>
            <a:xfrm>
              <a:off x="-514359" y="-105603"/>
              <a:ext cx="9906000" cy="6167400"/>
            </a:xfrm>
            <a:prstGeom prst="rect">
              <a:avLst/>
            </a:prstGeom>
            <a:solidFill>
              <a:srgbClr val="000000">
                <a:alpha val="31150"/>
              </a:srgbClr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" name="Shape 107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s" type="tx">
  <p:cSld name="TITLE_AND_BODY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/>
          <p:nvPr>
            <p:ph type="title"/>
          </p:nvPr>
        </p:nvSpPr>
        <p:spPr>
          <a:xfrm>
            <a:off x="457200" y="34290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0" name="Shape 110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Content">
  <p:cSld name="TITLE_AND_BODY_1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>
            <p:ph type="title"/>
          </p:nvPr>
        </p:nvSpPr>
        <p:spPr>
          <a:xfrm>
            <a:off x="457200" y="9833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2" type="ctrTitle"/>
          </p:nvPr>
        </p:nvSpPr>
        <p:spPr>
          <a:xfrm>
            <a:off x="685800" y="2192975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CUSTOM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31F8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6" name="Shape 116"/>
          <p:cNvCxnSpPr/>
          <p:nvPr/>
        </p:nvCxnSpPr>
        <p:spPr>
          <a:xfrm flipH="1" rot="10800000">
            <a:off x="956850" y="2560225"/>
            <a:ext cx="7230300" cy="6000"/>
          </a:xfrm>
          <a:prstGeom prst="straightConnector1">
            <a:avLst/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7" name="Shape 117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8" name="Shape 118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/>
          <p:nvPr>
            <p:ph type="title"/>
          </p:nvPr>
        </p:nvSpPr>
        <p:spPr>
          <a:xfrm>
            <a:off x="457200" y="373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l graph">
  <p:cSld name="BLANK_2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/>
          <p:nvPr/>
        </p:nvSpPr>
        <p:spPr>
          <a:xfrm>
            <a:off x="-20075" y="636775"/>
            <a:ext cx="9203950" cy="4550900"/>
          </a:xfrm>
          <a:custGeom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127" name="Shape 127"/>
          <p:cNvSpPr/>
          <p:nvPr/>
        </p:nvSpPr>
        <p:spPr>
          <a:xfrm>
            <a:off x="-33475" y="768100"/>
            <a:ext cx="9210650" cy="4406200"/>
          </a:xfrm>
          <a:custGeom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128" name="Shape 128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129" name="Shape 129"/>
            <p:cNvSpPr/>
            <p:nvPr/>
          </p:nvSpPr>
          <p:spPr>
            <a:xfrm>
              <a:off x="-9525" y="4581525"/>
              <a:ext cx="4205300" cy="476250"/>
            </a:xfrm>
            <a:custGeom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0" name="Shape 130"/>
            <p:cNvSpPr/>
            <p:nvPr/>
          </p:nvSpPr>
          <p:spPr>
            <a:xfrm>
              <a:off x="4195775" y="4462475"/>
              <a:ext cx="3424225" cy="590550"/>
            </a:xfrm>
            <a:custGeom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131" name="Shape 131"/>
            <p:cNvSpPr/>
            <p:nvPr/>
          </p:nvSpPr>
          <p:spPr>
            <a:xfrm>
              <a:off x="7624775" y="4472000"/>
              <a:ext cx="1533525" cy="414325"/>
            </a:xfrm>
            <a:custGeom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132" name="Shape 132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133" name="Shape 133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Shape 134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Shape 135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Shape 136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Shape 137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Shape 139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Shape 140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Shape 141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8" name="Shape 158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Shape 159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Shape 161"/>
          <p:cNvSpPr txBox="1"/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Shape 16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6" name="Shape 16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7" name="Shape 167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34.xml"/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5" Type="http://schemas.openxmlformats.org/officeDocument/2006/relationships/theme" Target="../theme/theme4.xml"/><Relationship Id="rId1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descr="IX Pink-01.png" id="53" name="Shape 5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7800" y="4443100"/>
            <a:ext cx="482750" cy="482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Shape 54"/>
          <p:cNvCxnSpPr/>
          <p:nvPr/>
        </p:nvCxnSpPr>
        <p:spPr>
          <a:xfrm>
            <a:off x="-4787" y="0"/>
            <a:ext cx="9160200" cy="0"/>
          </a:xfrm>
          <a:prstGeom prst="straightConnector1">
            <a:avLst/>
          </a:prstGeom>
          <a:noFill/>
          <a:ln cap="flat" cmpd="sng" w="152400">
            <a:solidFill>
              <a:srgbClr val="E31F8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noFill/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descr="IX Pink-01.png" id="94" name="Shape 94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7800" y="4443100"/>
            <a:ext cx="482750" cy="482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5" name="Shape 95"/>
          <p:cNvCxnSpPr/>
          <p:nvPr/>
        </p:nvCxnSpPr>
        <p:spPr>
          <a:xfrm>
            <a:off x="-4787" y="0"/>
            <a:ext cx="9160200" cy="0"/>
          </a:xfrm>
          <a:prstGeom prst="straightConnector1">
            <a:avLst/>
          </a:prstGeom>
          <a:noFill/>
          <a:ln cap="flat" cmpd="sng" w="152400">
            <a:solidFill>
              <a:srgbClr val="E31F8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tackoverflow.com/" TargetMode="External"/><Relationship Id="rId4" Type="http://schemas.openxmlformats.org/officeDocument/2006/relationships/hyperlink" Target="http://reddit.com/r/learnpython" TargetMode="External"/><Relationship Id="rId5" Type="http://schemas.openxmlformats.org/officeDocument/2006/relationships/hyperlink" Target="https://www.reddit.com/r/learnprogramming/" TargetMode="External"/><Relationship Id="rId6" Type="http://schemas.openxmlformats.org/officeDocument/2006/relationships/hyperlink" Target="https://webchat.freenode.net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9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www.tribeclick.com/" TargetMode="External"/><Relationship Id="rId4" Type="http://schemas.openxmlformats.org/officeDocument/2006/relationships/hyperlink" Target="http://lisbondatascience.org/" TargetMode="External"/><Relationship Id="rId5" Type="http://schemas.openxmlformats.org/officeDocument/2006/relationships/hyperlink" Target="http://www.enae.es/en" TargetMode="External"/><Relationship Id="rId6" Type="http://schemas.openxmlformats.org/officeDocument/2006/relationships/image" Target="../media/image11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gif"/><Relationship Id="rId4" Type="http://schemas.openxmlformats.org/officeDocument/2006/relationships/image" Target="../media/image1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python.org/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stackoverflow.blog/2017/09/06/incredible-growth-python/" TargetMode="External"/><Relationship Id="rId4" Type="http://schemas.openxmlformats.org/officeDocument/2006/relationships/image" Target="../media/image12.png"/><Relationship Id="rId5" Type="http://schemas.openxmlformats.org/officeDocument/2006/relationships/hyperlink" Target="http://www.kdnuggets.com/2017/01/most-popular-language-machine-learning-data-science.html" TargetMode="External"/><Relationship Id="rId6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Science 2018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Ask your instructors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¡Google!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Stack Overflow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  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-	Reddit (</a:t>
            </a: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/r/learnprogramming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or </a:t>
            </a: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/r/learnpython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6"/>
              </a:rPr>
              <a:t>IRC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(#pytho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 channel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3" name="Shape 233"/>
          <p:cNvSpPr txBox="1"/>
          <p:nvPr>
            <p:ph type="title"/>
          </p:nvPr>
        </p:nvSpPr>
        <p:spPr>
          <a:xfrm>
            <a:off x="311700" y="76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How to find help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title"/>
          </p:nvPr>
        </p:nvSpPr>
        <p:spPr>
          <a:xfrm>
            <a:off x="457200" y="20027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time!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idx="1" type="body"/>
          </p:nvPr>
        </p:nvSpPr>
        <p:spPr>
          <a:xfrm>
            <a:off x="457200" y="786275"/>
            <a:ext cx="8229600" cy="4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Data Scientist</a:t>
            </a:r>
            <a:endParaRPr b="0" i="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CTO @ </a:t>
            </a:r>
            <a:r>
              <a:rPr b="0" i="0" lang="en-GB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TribeClick</a:t>
            </a: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GB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and</a:t>
            </a: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Professor at </a:t>
            </a:r>
            <a:r>
              <a:rPr b="0" i="0" lang="en-GB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Lisbon Data Science Academy</a:t>
            </a: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GB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and</a:t>
            </a: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0" i="0" lang="en-GB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5"/>
              </a:rPr>
              <a:t>ENAE</a:t>
            </a: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b="0" i="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Consultant → Analyst → Data Scientist</a:t>
            </a: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Excel - Excel VBA - R - Python</a:t>
            </a: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manugarri.com</a:t>
            </a: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hola@manugarri.com</a:t>
            </a:r>
            <a:br>
              <a:rPr b="0" i="0" lang="en-GB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b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8" name="Shape 178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About me (Manuel Garrido)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6">
            <a:alphaModFix/>
          </a:blip>
          <a:srcRect b="0" l="2272" r="14163" t="12671"/>
          <a:stretch/>
        </p:blipFill>
        <p:spPr>
          <a:xfrm>
            <a:off x="5981700" y="2940250"/>
            <a:ext cx="3162305" cy="22032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idx="1" type="body"/>
          </p:nvPr>
        </p:nvSpPr>
        <p:spPr>
          <a:xfrm>
            <a:off x="457200" y="786275"/>
            <a:ext cx="8229600" cy="41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n-GB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Student BYU researching Reinforcement Learning</a:t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n-GB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Applied Math Undergrad </a:t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n-GB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Drone Computer Vision for MIT Lincoln Labs and Loveland Innovations -&gt; ML Engineer for Disney </a:t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t/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800"/>
              <a:buFont typeface="Open Sans"/>
              <a:buNone/>
            </a:pPr>
            <a:r>
              <a:rPr lang="en-GB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seanwade.com</a:t>
            </a:r>
            <a:endParaRPr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b="13741" l="0" r="0" t="0"/>
          <a:stretch/>
        </p:blipFill>
        <p:spPr>
          <a:xfrm>
            <a:off x="6286500" y="2678725"/>
            <a:ext cx="2857500" cy="246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About me (Sean Wade)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87" name="Shape 187"/>
          <p:cNvPicPr preferRelativeResize="0"/>
          <p:nvPr/>
        </p:nvPicPr>
        <p:blipFill rotWithShape="1">
          <a:blip r:embed="rId4">
            <a:alphaModFix/>
          </a:blip>
          <a:srcRect b="13741" l="0" r="0" t="0"/>
          <a:stretch/>
        </p:blipFill>
        <p:spPr>
          <a:xfrm>
            <a:off x="6286500" y="2678725"/>
            <a:ext cx="2857500" cy="246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idx="4294967295" type="ctrTitle"/>
          </p:nvPr>
        </p:nvSpPr>
        <p:spPr>
          <a:xfrm>
            <a:off x="685800" y="397250"/>
            <a:ext cx="7772400" cy="1685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 groups of 4 , introduce to each other  find one thing in common and one thing you don’t </a:t>
            </a:r>
            <a:endParaRPr sz="24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3" name="Shape 193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About you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4" name="Shape 1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9775" y="2228100"/>
            <a:ext cx="3404460" cy="2143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1" type="body"/>
          </p:nvPr>
        </p:nvSpPr>
        <p:spPr>
          <a:xfrm>
            <a:off x="510950" y="1284063"/>
            <a:ext cx="8520600" cy="1497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Topics covered in this program</a:t>
            </a:r>
            <a:r>
              <a:rPr b="1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</a:t>
            </a:r>
            <a:endParaRPr b="1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rabicPeriod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Programming in Python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AutoNum type="arabicPeriod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Unix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3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.   Explorator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y Data Analysis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4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​. ​  Data Visualization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5.   Statistics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6.   Machine Learning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311700" y="3429001"/>
            <a:ext cx="8520600" cy="116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Practical Program, </a:t>
            </a:r>
            <a:r>
              <a:rPr i="1"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with just the necessary amount of math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.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Challenging, but let us know if it’s too easy/hard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Some computing power required.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Participa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t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 is 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encouraged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(</a:t>
            </a:r>
            <a:r>
              <a:rPr b="0" i="1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No stupid questions, No wrong answers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).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Internship information will roll in on week 2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1"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Enjoy Lisbon!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01" name="Shape 201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About the program</a:t>
            </a:r>
            <a:endParaRPr b="0" i="0" sz="30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 to Python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1" type="body"/>
          </p:nvPr>
        </p:nvSpPr>
        <p:spPr>
          <a:xfrm>
            <a:off x="311700" y="1008750"/>
            <a:ext cx="4239300" cy="333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Programming Language created by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Guido Van Rossum 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n 1991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Developed by the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0" i="0" lang="en-GB" sz="1800" u="sng" cap="none" strike="noStrike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3"/>
              </a:rPr>
              <a:t>Python Software Foundation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Interpreted, object oriented language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Focus on readability and “</a:t>
            </a:r>
            <a:r>
              <a:rPr i="1"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batteries included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”</a:t>
            </a:r>
            <a:endParaRPr sz="1800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Current version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: 3.6.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5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Proxima Nova"/>
              <a:buChar char="-"/>
            </a:pP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¿</a:t>
            </a:r>
            <a:r>
              <a:rPr b="0" i="0" lang="en-GB" sz="1800" u="none" cap="none" strike="noStrike">
                <a:solidFill>
                  <a:srgbClr val="FF0000"/>
                </a:solidFill>
                <a:latin typeface="Proxima Nova"/>
                <a:ea typeface="Proxima Nova"/>
                <a:cs typeface="Proxima Nova"/>
                <a:sym typeface="Proxima Nova"/>
              </a:rPr>
              <a:t>Python 2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en-GB" sz="1800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or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b="1" i="0" lang="en-GB" sz="1800" u="sng" cap="none" strike="noStrike">
                <a:solidFill>
                  <a:srgbClr val="6AA84F"/>
                </a:solidFill>
                <a:latin typeface="Proxima Nova"/>
                <a:ea typeface="Proxima Nova"/>
                <a:cs typeface="Proxima Nova"/>
                <a:sym typeface="Proxima Nova"/>
              </a:rPr>
              <a:t>Python 3</a:t>
            </a:r>
            <a:r>
              <a:rPr b="0" i="0" lang="en-GB" sz="1800" u="none" cap="none" strike="noStrike">
                <a:solidFill>
                  <a:srgbClr val="666666"/>
                </a:solidFill>
                <a:latin typeface="Proxima Nova"/>
                <a:ea typeface="Proxima Nova"/>
                <a:cs typeface="Proxima Nova"/>
                <a:sym typeface="Proxima Nova"/>
              </a:rPr>
              <a:t>?</a:t>
            </a:r>
            <a:endParaRPr b="0" i="0" sz="1800" u="none" cap="none" strike="noStrike">
              <a:solidFill>
                <a:srgbClr val="666666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311700" y="4856475"/>
            <a:ext cx="8571000" cy="2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1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4" name="Shape 2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32175" y="1641725"/>
            <a:ext cx="4288199" cy="1860046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Shape 215"/>
          <p:cNvSpPr txBox="1"/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Python Facts</a:t>
            </a:r>
            <a:endParaRPr b="0" i="0" sz="3000" u="none" cap="none" strike="noStrike">
              <a:solidFill>
                <a:schemeClr val="dk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264400" y="1494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Python for Data Science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21" name="Shape 221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" y="1322525"/>
            <a:ext cx="4457803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527425" y="1952929"/>
            <a:ext cx="4616574" cy="2970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7" name="Shape 22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2888" y="152400"/>
            <a:ext cx="6458225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